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5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tan\Desktop\&#1048;&#1053;&#1060;&#1054;&#1043;&#1056;&#1040;&#1060;&#1048;&#1050;&#1040;\2025%20&#1075;&#1086;&#1076;\&#1085;&#1072;%2001.11.2025%20&#1075;\&#1090;&#1072;&#1073;.%20&#1080;%20&#1076;&#1080;&#1072;&#1075;&#1088;&#1072;&#1084;&#1084;&#1099;%20&#1085;&#1072;%2001.10.2025%20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ln>
          <a:noFill/>
        </a:ln>
      </c:spPr>
    </c:floor>
    <c:sideWall>
      <c:thickness val="0"/>
      <c:spPr>
        <a:ln>
          <a:noFill/>
        </a:ln>
      </c:spPr>
    </c:sideWall>
    <c:backWall>
      <c:thickness val="0"/>
      <c:spPr>
        <a:ln>
          <a:noFill/>
        </a:ln>
      </c:spPr>
    </c:backWall>
    <c:plotArea>
      <c:layout>
        <c:manualLayout>
          <c:layoutTarget val="inner"/>
          <c:xMode val="edge"/>
          <c:yMode val="edge"/>
          <c:x val="7.0463003411241204E-2"/>
          <c:y val="1.2747539370078741E-2"/>
          <c:w val="0.91857739228627355"/>
          <c:h val="0.8533478228760317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'таб.к испол.по дох на 01.11.25 '!$B$7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rgbClr val="0000FF"/>
            </a:solidFill>
          </c:spPr>
          <c:invertIfNegative val="0"/>
          <c:dLbls>
            <c:dLbl>
              <c:idx val="0"/>
              <c:layout>
                <c:manualLayout>
                  <c:x val="2.0534632757412359E-2"/>
                  <c:y val="-3.13333587379010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958417115133835E-2"/>
                  <c:y val="-3.13556430446194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1905038250416752E-2"/>
                  <c:y val="-2.92443805534166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'таб.к испол.по дох на 01.11.25 '!$C$6:$E$6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'таб.к испол.по дох на 01.11.25 '!$C$7:$E$7</c:f>
              <c:numCache>
                <c:formatCode>#,##0</c:formatCode>
                <c:ptCount val="3"/>
                <c:pt idx="0">
                  <c:v>139639</c:v>
                </c:pt>
                <c:pt idx="1">
                  <c:v>6404</c:v>
                </c:pt>
                <c:pt idx="2">
                  <c:v>598651</c:v>
                </c:pt>
              </c:numCache>
            </c:numRef>
          </c:val>
        </c:ser>
        <c:ser>
          <c:idx val="1"/>
          <c:order val="1"/>
          <c:tx>
            <c:strRef>
              <c:f>'таб.к испол.по дох на 01.11.25 '!$B$8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rgbClr val="FFFF00"/>
            </a:solidFill>
          </c:spPr>
          <c:invertIfNegative val="0"/>
          <c:dLbls>
            <c:dLbl>
              <c:idx val="0"/>
              <c:layout>
                <c:manualLayout>
                  <c:x val="1.3694638883155832E-2"/>
                  <c:y val="-3.3422223508817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9.5924124256871364E-3"/>
                  <c:y val="-3.55334645669291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1.3694638883155832E-2"/>
                  <c:y val="-3.13333345395159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latin typeface="Arial Narrow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'таб.к испол.по дох на 01.11.25 '!$C$6:$E$6</c:f>
              <c:strCache>
                <c:ptCount val="3"/>
                <c:pt idx="0">
                  <c:v>Налоговые доходы</c:v>
                </c:pt>
                <c:pt idx="1">
                  <c:v>Неналоговые доходы</c:v>
                </c:pt>
                <c:pt idx="2">
                  <c:v>Безвозмездные поступления</c:v>
                </c:pt>
              </c:strCache>
            </c:strRef>
          </c:cat>
          <c:val>
            <c:numRef>
              <c:f>'таб.к испол.по дох на 01.11.25 '!$C$8:$E$8</c:f>
              <c:numCache>
                <c:formatCode>#,##0</c:formatCode>
                <c:ptCount val="3"/>
                <c:pt idx="0">
                  <c:v>105890</c:v>
                </c:pt>
                <c:pt idx="1">
                  <c:v>17576</c:v>
                </c:pt>
                <c:pt idx="2">
                  <c:v>483019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89044096"/>
        <c:axId val="89051136"/>
        <c:axId val="0"/>
      </c:bar3DChart>
      <c:catAx>
        <c:axId val="89044096"/>
        <c:scaling>
          <c:orientation val="minMax"/>
        </c:scaling>
        <c:delete val="0"/>
        <c:axPos val="b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400" b="1">
                <a:latin typeface="Arial Narrow" pitchFamily="34" charset="0"/>
              </a:defRPr>
            </a:pPr>
            <a:endParaRPr lang="ru-RU"/>
          </a:p>
        </c:txPr>
        <c:crossAx val="89051136"/>
        <c:crosses val="autoZero"/>
        <c:auto val="1"/>
        <c:lblAlgn val="ctr"/>
        <c:lblOffset val="100"/>
        <c:noMultiLvlLbl val="0"/>
      </c:catAx>
      <c:valAx>
        <c:axId val="89051136"/>
        <c:scaling>
          <c:orientation val="minMax"/>
          <c:max val="700000"/>
        </c:scaling>
        <c:delete val="0"/>
        <c:axPos val="l"/>
        <c:majorGridlines>
          <c:spPr>
            <a:ln>
              <a:noFill/>
            </a:ln>
          </c:spPr>
        </c:majorGridlines>
        <c:numFmt formatCode="#,##0" sourceLinked="1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baseline="0">
                <a:solidFill>
                  <a:schemeClr val="bg1"/>
                </a:solidFill>
              </a:defRPr>
            </a:pPr>
            <a:endParaRPr lang="ru-RU"/>
          </a:p>
        </c:txPr>
        <c:crossAx val="8904409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3.4300454807662063E-2"/>
          <c:y val="0.9418453310946584"/>
          <c:w val="0.86163822090374775"/>
          <c:h val="4.5621335089535212E-2"/>
        </c:manualLayout>
      </c:layout>
      <c:overlay val="0"/>
      <c:txPr>
        <a:bodyPr/>
        <a:lstStyle/>
        <a:p>
          <a:pPr>
            <a:defRPr sz="1400" b="1">
              <a:latin typeface="Arial Narrow" pitchFamily="34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0.41521</cdr:x>
      <cdr:y>0.01467</cdr:y>
    </cdr:from>
    <cdr:to>
      <cdr:x>0.51381</cdr:x>
      <cdr:y>0.16507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850532" y="8917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200" b="1"/>
            <a:t>Исполнение плана по доходам  бюджета Тонкинского муниципального округа на 01.11.2025 г, тыс.руб.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4721452"/>
              </p:ext>
            </p:extLst>
          </p:nvPr>
        </p:nvGraphicFramePr>
        <p:xfrm>
          <a:off x="107504" y="116632"/>
          <a:ext cx="8928992" cy="66247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83407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93271"/>
              </p:ext>
            </p:extLst>
          </p:nvPr>
        </p:nvGraphicFramePr>
        <p:xfrm>
          <a:off x="107505" y="24418"/>
          <a:ext cx="8964486" cy="70327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211744"/>
                <a:gridCol w="669586"/>
                <a:gridCol w="1041578"/>
                <a:gridCol w="1041578"/>
              </a:tblGrid>
              <a:tr h="0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ru-RU" sz="800" b="1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Исполнение доходов бюджета Тонкинского муниципального округа на 01 ноября 2025 года</a:t>
                      </a:r>
                      <a:endParaRPr lang="ru-RU" sz="800" b="1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8502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тыс.руб.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b"/>
                </a:tc>
              </a:tr>
              <a:tr h="12221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Наименование показателя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Утверждено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Исполнено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% исполнения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11850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- всего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744 694,27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606 484,80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11850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 том числе: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11850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146 042,80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123 465,72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136413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104 127,60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78 549,83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15178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Акцизы по подакцизным товарам (продукции), производимым на территории Российской Федерации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15 259,20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12 521,72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11850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Налог, взимаемый в связи с применением упрощенной системы налогообложения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8 986,00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6 380,30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11850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Единый налог на вмененный доход для отдельных видов деятельности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2,08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11850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Единый сельскохозяйственный налог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346,80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313,00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11850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Налог, взимаемый в связи с применением патентной системы налогообложения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891,50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597,96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11850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 на имущество физических лиц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2 550,80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1 366,52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11850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Земельный налог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4 457,70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4 231,44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130650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3 019,80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1 927,52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26514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Доходы, получаемые в виде арендной платы за земельные участки, государственная собственность на которые не разграничена, а также средства от продажи права на заключение договоров аренды указанных земельных участков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51,60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37,96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3527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Доходы, получаемые в виде арендной платы за земли после разграничения государственной собственности на землю, а также средства от продажи права на заключение договоров аренды указанных земельных участков (за исключением земельных участков бюджетных и автономных учреждений)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3 955,30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3 594,06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91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2356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сдачи в аренду имущества, составляющего государственную (муниципальную) казну (за исключением земельных участков)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871,40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649,18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2356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Плата за публичный сервитут, предусмотренная решением уполномоченного органа об установлении публичного сервитута в отношении земельных участков, находящихся в государственной или муниципальной собственности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1,36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16331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Платежи от государственных и муниципальных унитарных предприятий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3527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доходы от использования имущества и прав, находящихся в государственной и муниципальной собственности (за исключением имущества бюджетных и автономных учреждений, а также имущества государственных и муниципальных унитарных предприятий, в том числе казенных)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108,00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533,58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494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121044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Плата за негативное воздействие на окружающую среду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9,20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1 579,88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17173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11850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оказания платных услуг (работ)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78,40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20,59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11850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компенсации затрат государства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9 952,90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3527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реализации имущества, находящегося в государственной и муниципальной собственности (за исключением движимого имущества бюджетных и автономных учреждений, а также имущества государственных и муниципальных унитарных предприятий, в том числе казенных)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1690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продажи земельных участков, находящихся в государственной и муниципальной собственности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164,00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475,86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11850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Штрафы, санкции, возмещение ущерба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565,50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369,53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12488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неналоговые доходы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42,95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11850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Инициативные платежи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400,00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270,00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11850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598 651,47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483 019,07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2356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 ОТ ДРУГИХ БЮДЖЕТОВ БЮДЖЕТНОЙ СИСТЕМЫ РОССИЙСКОЙ ФЕДЕРАЦИИ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598 465,00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482 834,61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81</a:t>
                      </a:r>
                      <a:endParaRPr lang="ru-RU" sz="800" b="1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155627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Дотации бюджетам бюджетной системы Российской Федерации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292 408,70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219 306,57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122215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Субсидии бюджетам бюджетной системы Российской Федерации (межбюджетные субсидии)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128 802,38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111 529,92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87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140256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Субвенции бюджетам бюджетной системы Российской Федерации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170 942,00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146 060,82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85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13257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Иные межбюджетные трансферты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6 311,92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5 937,29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94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178682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Безвозмездные поступления от негосударственных организаций в бюджеты муниципальных округов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127,00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142178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Прочие безвозмездные поступления в бюджеты муниципальных округов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55,00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3527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Перечисления из бюджетов муниципальных округов (в бюджеты муниципальных округов) для осуществления возврата (зачета) излишне уплаченных или излишне взысканных сумм налогов, сборов и иных платежей, а также сумм процентов за несвоевременное осуществление такого возврата и процентов, начисленных на излишне взысканные суммы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-2,00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 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3527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бюджетов бюджетной системы Российской Федерации от возврата бюджетами бюджетной системы Российской Федерации остатков субсидий, субвенций и иных межбюджетных трансфертов, имеющих целевое назначение, прошлых лет, а также от возврата организациями остатков субсидий прошлых лет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203,30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203,30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  <a:tr h="235601">
                <a:tc>
                  <a:txBody>
                    <a:bodyPr/>
                    <a:lstStyle/>
                    <a:p>
                      <a:pPr algn="l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Возврат остатков субсидий, субвенций и иных межбюджетных трансфертов, имеющих целевое назначение, прошлых лет из бюджетов муниципальных округов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-198,83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-198,83</a:t>
                      </a:r>
                      <a:endParaRPr lang="ru-RU" sz="800" b="0" i="0" u="none" strike="noStrike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ru-RU" sz="800" u="none" strike="noStrike" dirty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</a:t>
                      </a:r>
                      <a:endParaRPr lang="ru-RU" sz="800" b="0" i="0" u="none" strike="noStrike" dirty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1460" marR="1460" marT="146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393439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625</TotalTime>
  <Words>637</Words>
  <Application>Microsoft Office PowerPoint</Application>
  <PresentationFormat>Экран (4:3)</PresentationFormat>
  <Paragraphs>161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smt</dc:creator>
  <cp:lastModifiedBy>tan</cp:lastModifiedBy>
  <cp:revision>29</cp:revision>
  <dcterms:created xsi:type="dcterms:W3CDTF">2023-04-13T07:40:41Z</dcterms:created>
  <dcterms:modified xsi:type="dcterms:W3CDTF">2026-03-02T10:43:07Z</dcterms:modified>
</cp:coreProperties>
</file>